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ce56b12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ce56b12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ce56b124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ce56b124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ce56b12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ce56b12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ce56b124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ce56b124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ce56b124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ce56b124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ce56b124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ce56b124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ce56b124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ce56b124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ce56b124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ce56b124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ce56b124b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ce56b124b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Estimate size, derive duration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ce56b124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ce56b124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ce56b124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ce56b124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ce56b12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ce56b12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ce56b124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ce56b124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ce56b124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ce56b124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ce56b124b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ce56b124b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ce56b124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ce56b124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ce56b124b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ce56b124b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ce56b124b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ce56b124b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ce56b124b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ce56b124b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ce56b124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ce56b124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ce56b124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ce56b124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ce56b124b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ce56b124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ce56b124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ce56b124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ce56b124b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ce56b124b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d83ba73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d83ba73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e56b124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e56b124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e56b124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ce56b124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ce56b124b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ce56b124b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ce56b12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ce56b12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ce56b12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ce56b12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ce56b124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ce56b124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Introduction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CSCI 5828: Foundations of Software Engineering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05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10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jeremy jones snowboard"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"/>
            <a:ext cx="8914374" cy="604131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REPLENISH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83820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Consistent, predictable delivery is at a premium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Tired developers leave bugs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Tired developers leave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Short-term bursts of productivity cost more in the long-term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33" name="Google Shape;133;p24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SUSTAINABLE PACE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WORK DONE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BALANCED TEAM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Balanced team, </a:t>
            </a:r>
            <a:r>
              <a:rPr b="1" lang="en" sz="1600"/>
              <a:t>mission team</a:t>
            </a:r>
            <a:r>
              <a:rPr lang="en" sz="1600"/>
              <a:t> or </a:t>
            </a:r>
            <a:r>
              <a:rPr b="1" lang="en" sz="1600"/>
              <a:t>squad</a:t>
            </a:r>
            <a:br>
              <a:rPr b="1" lang="en" sz="1600"/>
            </a:br>
            <a:r>
              <a:rPr b="1" lang="en" sz="1600"/>
              <a:t>all similar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small, typically 4-8 people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co-located, or</a:t>
            </a:r>
            <a:br>
              <a:rPr lang="en" sz="1600"/>
            </a:br>
            <a:r>
              <a:rPr lang="en" sz="1600"/>
              <a:t>i</a:t>
            </a:r>
            <a:r>
              <a:rPr lang="en" sz="1600"/>
              <a:t>ntermingled-then-remote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daily standups,</a:t>
            </a:r>
            <a:br>
              <a:rPr lang="en" sz="1600"/>
            </a:br>
            <a:r>
              <a:rPr lang="en" sz="1600"/>
              <a:t>weekly planning meetings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same hours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</a:t>
            </a:r>
            <a:r>
              <a:rPr lang="en" sz="1600"/>
              <a:t>requent cross-team rotation</a:t>
            </a:r>
            <a:endParaRPr sz="1600"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475" y="905275"/>
            <a:ext cx="4302200" cy="395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544836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DRIVEN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Ingrained, and a key part of, the team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Empowered to make decisions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Maintains prioritized backlog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Accepts/rejects stories continuously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Close collaboration with design/UX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/>
          <p:nvPr/>
        </p:nvSpPr>
        <p:spPr>
          <a:xfrm>
            <a:off x="0" y="454200"/>
            <a:ext cx="78534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IMMERSED PRODUCT MANAGER, OWNER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/>
          <p:nvPr/>
        </p:nvSpPr>
        <p:spPr>
          <a:xfrm>
            <a:off x="0" y="454200"/>
            <a:ext cx="73020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 PLANNING MEETING (IPM)</a:t>
            </a:r>
            <a:endParaRPr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Backlog </a:t>
            </a:r>
            <a:r>
              <a:rPr lang="en">
                <a:highlight>
                  <a:srgbClr val="FFFFFF"/>
                </a:highlight>
              </a:rPr>
              <a:t>planning meeting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highlight>
                  <a:srgbClr val="FFFFFF"/>
                </a:highlight>
              </a:rPr>
              <a:t>Typically w</a:t>
            </a:r>
            <a:r>
              <a:rPr lang="en">
                <a:highlight>
                  <a:srgbClr val="FFFFFF"/>
                </a:highlight>
              </a:rPr>
              <a:t>eekly, on Monday or Tuesday 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/>
          <p:nvPr/>
        </p:nvSpPr>
        <p:spPr>
          <a:xfrm>
            <a:off x="0" y="454200"/>
            <a:ext cx="50334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 </a:t>
            </a:r>
            <a:r>
              <a:rPr lang="en"/>
              <a:t>PROGRAMMING (XP)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All machines are communal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No laptops, phones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Ping pong pairing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Frequent pair rotation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Produt and design also pairs with developers!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1" cy="610660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/>
          <p:nvPr/>
        </p:nvSpPr>
        <p:spPr>
          <a:xfrm>
            <a:off x="0" y="454200"/>
            <a:ext cx="50334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 PROGRAMMING (XP)</a:t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Higher quality code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Shares codebase knowledge quickly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Very high bus count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More focus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Greater discipline around other technical practices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Software Engineering?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</a:t>
            </a:r>
            <a:r>
              <a:rPr b="1" lang="en" sz="1600"/>
              <a:t>olving problems with software-based systems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Design and development of these systems require -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Analysis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decomposing large problems into smaller, understandable pieces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abstraction is the key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Synthesis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building large software systems from smaller building blocks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composition is challenging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68537" y="-3"/>
            <a:ext cx="1151253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0" y="454200"/>
            <a:ext cx="5520000" cy="56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TEST DRIVE DEVELOPMENT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No production code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 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written without a failing test</a:t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No code checked in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 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without running tests</a:t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Focus on organization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 </a:t>
            </a: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and readability of tests</a:t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Focus on keeping tests fast</a:t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  <a:highlight>
                  <a:schemeClr val="dk2"/>
                </a:highlight>
              </a:rPr>
              <a:t>Tests are for design </a:t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TESTING</a:t>
            </a:r>
            <a:endParaRPr/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Testing is a continuous process that should be performed at every stage of a software development process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During requirements gathering, for instance, we must continually query the user -</a:t>
            </a:r>
            <a:br>
              <a:rPr lang="en" sz="1600"/>
            </a:br>
            <a:r>
              <a:rPr lang="en" sz="1600"/>
              <a:t>	</a:t>
            </a:r>
            <a:r>
              <a:rPr b="1" lang="en" sz="1600"/>
              <a:t>“Did we get this right?”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Facilitated by an emphasis on iteration throughout a life cycle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at the end of each iteration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we check our results to see if what we built is meeting our requirements (specification)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THE SYSTEM</a:t>
            </a:r>
            <a:endParaRPr/>
          </a:p>
        </p:txBody>
      </p:sp>
      <p:sp>
        <p:nvSpPr>
          <p:cNvPr id="207" name="Google Shape;20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Unit Tests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Tests that cover low-level aspects of a system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 each module, does each operation perform as expected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 method foo(), we’d like to see another method testFoo()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Integration Tests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Tests that check that modules work together in combination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Most projects on schedule until they hit this point (MMM, Brooks)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All sorts of hidden assumptions are surfaced when code written by different developers are used in tandem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Lack of integration testing has led to spectacular failures (Mars Polar Lander)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THE SYSTEM</a:t>
            </a:r>
            <a:endParaRPr/>
          </a:p>
        </p:txBody>
      </p:sp>
      <p:sp>
        <p:nvSpPr>
          <p:cNvPr id="213" name="Google Shape;21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Acceptance Tests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Tests performed by the user (product owner) to check that the delivered system meets their needs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Developers will be working directly with product owners and then respond to problems as they arise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THE SYSTEM</a:t>
            </a:r>
            <a:endParaRPr/>
          </a:p>
        </p:txBody>
      </p:sp>
      <p:sp>
        <p:nvSpPr>
          <p:cNvPr id="219" name="Google Shape;21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Once we have code, we can perform three types of tests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White Box Testing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Since, we have access to most of the code, let’s make sure we are covering all aspects of the code: statements, branches, …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Grey Box Testing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Having a bit of insight into the architecture of the system, does it behave as predicted by its specification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Black Box Testing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Does the system behave as predicted by its specification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COVERAGE</a:t>
            </a:r>
            <a:endParaRPr/>
          </a:p>
        </p:txBody>
      </p:sp>
      <p:sp>
        <p:nvSpPr>
          <p:cNvPr id="225" name="Google Shape;22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A criteria for knowing white box testing is “complete”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Statement coverage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write tests until all statements have been executed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Branch coverage (aka edge coverage)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write tests until each edge in a program’s control flow graph has been executed at least once (covers true/false conditions)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Condition coverage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like branch coverage but with more attention paid to the conditionals (if compound conditional, ensure that all combinations have been covered)</a:t>
            </a:r>
            <a:endParaRPr sz="1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COVERAGE</a:t>
            </a:r>
            <a:endParaRPr/>
          </a:p>
        </p:txBody>
      </p:sp>
      <p:sp>
        <p:nvSpPr>
          <p:cNvPr id="231" name="Google Shape;231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A criteria for knowing white box testing is “complete”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Path coverage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write tests until all paths in a program’s control flow graph have been executed multiple times as dictated by heuristics, e.g.,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for each loop, write a test case that executes the loop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zero times (skips the loop)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exactly one time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more than once (exact number depends on context)</a:t>
            </a:r>
            <a:endParaRPr sz="1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381000"/>
            <a:ext cx="9144000" cy="610209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9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REFACTORING</a:t>
            </a:r>
            <a:endParaRPr/>
          </a:p>
        </p:txBody>
      </p:sp>
      <p:sp>
        <p:nvSpPr>
          <p:cNvPr id="239" name="Google Shape;239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Code evolution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Incremental design towards patterns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It takes discipline, but pairing helps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20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0"/>
          <p:cNvSpPr/>
          <p:nvPr/>
        </p:nvSpPr>
        <p:spPr>
          <a:xfrm>
            <a:off x="0" y="454200"/>
            <a:ext cx="56211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INTEGRATION</a:t>
            </a:r>
            <a:endParaRPr/>
          </a:p>
        </p:txBody>
      </p:sp>
      <p:sp>
        <p:nvSpPr>
          <p:cNvPr id="247" name="Google Shape;247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FFFFF"/>
                </a:highlight>
              </a:rPr>
              <a:t>Critical to maintain constant cost of change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highlight>
                  <a:srgbClr val="FFFFFF"/>
                </a:highlight>
              </a:rPr>
              <a:t>When to release is a business decision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51089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1"/>
          <p:cNvSpPr/>
          <p:nvPr/>
        </p:nvSpPr>
        <p:spPr>
          <a:xfrm>
            <a:off x="0" y="4122775"/>
            <a:ext cx="5520000" cy="56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254" name="Google Shape;254;p41"/>
          <p:cNvSpPr txBox="1"/>
          <p:nvPr>
            <p:ph type="title"/>
          </p:nvPr>
        </p:nvSpPr>
        <p:spPr>
          <a:xfrm>
            <a:off x="311700" y="411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CONTINUOUS DELIVERY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Software Engineering?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To aid us in solving problems, we apply techniques and tools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Techniques</a:t>
            </a:r>
            <a:r>
              <a:rPr lang="en" sz="1600"/>
              <a:t> - a formal “recipe” for accomplishing a goal that is typically independent of the tools used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automated builds, configuration management, software testing, etc.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Tools</a:t>
            </a:r>
            <a:r>
              <a:rPr lang="en" sz="1600"/>
              <a:t> - an instrument or automated system for accomplishing something in a better way, where “better” can mean more efficient, more accurate, faster, etc.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gradle, git, jenkins, etc.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2500"/>
            <a:ext cx="9143999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2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RETROSPECTIVES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highlight>
                  <a:srgbClr val="FFFFFF"/>
                </a:highlight>
              </a:rPr>
              <a:t>reflect on what worked well, what was confusing, and what didn’t work well</a:t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263" name="Google Shape;26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700" y="3921725"/>
            <a:ext cx="964549" cy="964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1809" y="3910642"/>
            <a:ext cx="964550" cy="986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29920" y="3910650"/>
            <a:ext cx="964550" cy="96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Software Engineering?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To aid us in solving problems, we apply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Procedures</a:t>
            </a:r>
            <a:r>
              <a:rPr lang="en" sz="1600"/>
              <a:t> - a combination of tools and techniques that, in concert, produce a particular product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Paradigms</a:t>
            </a:r>
            <a:r>
              <a:rPr lang="en" sz="1600"/>
              <a:t> - a particular philosophy or approach for building a product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Think: “cooking style”: may share procedures, tools, and techniques with other styles but apply them in different ways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Both approaches use similar things -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reqs., design, code, editors, compilers, etc.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But think about the problem in fundamentally different ways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98252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/>
          <p:nvPr/>
        </p:nvSpPr>
        <p:spPr>
          <a:xfrm>
            <a:off x="0" y="454200"/>
            <a:ext cx="68334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DAY IN THE LIFE </a:t>
            </a:r>
            <a:r>
              <a:rPr b="1" lang="en"/>
              <a:t>Select Companies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684581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BREAKFAST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3425" y="445025"/>
            <a:ext cx="3715774" cy="44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3050" y="585575"/>
            <a:ext cx="1544750" cy="29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6900" y="1198725"/>
            <a:ext cx="1278575" cy="2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2860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STAND-UP</a:t>
            </a:r>
            <a:r>
              <a:rPr b="1" lang="en"/>
              <a:t> Full Team</a:t>
            </a:r>
            <a:endParaRPr b="1"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/>
          <p:nvPr/>
        </p:nvSpPr>
        <p:spPr>
          <a:xfrm>
            <a:off x="0" y="454200"/>
            <a:ext cx="57222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 AGAIN </a:t>
            </a:r>
            <a:r>
              <a:rPr b="1" lang="en"/>
              <a:t>Product Team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152400"/>
            <a:ext cx="9143999" cy="613328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/>
          <p:nvPr/>
        </p:nvSpPr>
        <p:spPr>
          <a:xfrm>
            <a:off x="0" y="454199"/>
            <a:ext cx="4693500" cy="5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WORK DONE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